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39" r:id="rId3"/>
    <p:sldId id="340" r:id="rId4"/>
    <p:sldId id="341" r:id="rId5"/>
    <p:sldId id="342" r:id="rId6"/>
    <p:sldId id="343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irbik Miklos" initials="SM" lastIdx="1" clrIdx="0">
    <p:extLst>
      <p:ext uri="{19B8F6BF-5375-455C-9EA6-DF929625EA0E}">
        <p15:presenceInfo xmlns:p15="http://schemas.microsoft.com/office/powerpoint/2012/main" userId="Szirbik Mikl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TOPICS: 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Legal System of the EU and the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ECJ</a:t>
            </a:r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 Case Law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Protection of Human Rights in the EU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CASES of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ECJ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4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66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3D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71601"/>
            <a:ext cx="1462088" cy="7147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380E8A-6777-4940-96B0-276207FAEE72}"/>
              </a:ext>
            </a:extLst>
          </p:cNvPr>
          <p:cNvSpPr txBox="1"/>
          <p:nvPr/>
        </p:nvSpPr>
        <p:spPr>
          <a:xfrm>
            <a:off x="728393" y="718943"/>
            <a:ext cx="81088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u="sng" dirty="0"/>
          </a:p>
          <a:p>
            <a:pPr algn="just"/>
            <a:r>
              <a:rPr lang="en-US" b="1" dirty="0"/>
              <a:t>All decisions issued by the </a:t>
            </a:r>
            <a:r>
              <a:rPr lang="en-US" b="1" dirty="0" err="1"/>
              <a:t>CJEU</a:t>
            </a:r>
            <a:r>
              <a:rPr lang="en-US" b="1" dirty="0"/>
              <a:t> can be retrieved from:</a:t>
            </a:r>
          </a:p>
          <a:p>
            <a:pPr algn="just"/>
            <a:r>
              <a:rPr lang="en-US" dirty="0"/>
              <a:t> </a:t>
            </a:r>
            <a:r>
              <a:rPr lang="en-US" dirty="0">
                <a:hlinkClick r:id="rId3"/>
              </a:rPr>
              <a:t>http://eur-lex.europa.eu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  In addition, EUR-Lex also provides you with free access, in the 24 official languages of the EU, to the following:</a:t>
            </a:r>
          </a:p>
          <a:p>
            <a:pPr algn="just"/>
            <a:r>
              <a:rPr lang="en-US" dirty="0"/>
              <a:t> ■ EU law (EU treaties, regulations, directives, decisions, consolidated legislation, etc.); </a:t>
            </a:r>
          </a:p>
          <a:p>
            <a:pPr algn="just"/>
            <a:r>
              <a:rPr lang="en-US" dirty="0"/>
              <a:t>■ preparatory work (legislative proposals, reports, Green and White Papers, etc.);</a:t>
            </a:r>
          </a:p>
          <a:p>
            <a:pPr algn="just"/>
            <a:r>
              <a:rPr lang="en-US" dirty="0"/>
              <a:t>■ international conventions; </a:t>
            </a:r>
          </a:p>
          <a:p>
            <a:pPr algn="just"/>
            <a:r>
              <a:rPr lang="en-US" dirty="0"/>
              <a:t>■ summaries of EU legislation that place legislative acts in their political context.</a:t>
            </a:r>
          </a:p>
        </p:txBody>
      </p:sp>
    </p:spTree>
    <p:extLst>
      <p:ext uri="{BB962C8B-B14F-4D97-AF65-F5344CB8AC3E}">
        <p14:creationId xmlns:p14="http://schemas.microsoft.com/office/powerpoint/2010/main" val="160010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4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66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3D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71601"/>
            <a:ext cx="1462088" cy="7147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380E8A-6777-4940-96B0-276207FAEE72}"/>
              </a:ext>
            </a:extLst>
          </p:cNvPr>
          <p:cNvSpPr txBox="1"/>
          <p:nvPr/>
        </p:nvSpPr>
        <p:spPr>
          <a:xfrm>
            <a:off x="728393" y="718943"/>
            <a:ext cx="81088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I. Nature and primacy of Union law</a:t>
            </a:r>
          </a:p>
          <a:p>
            <a:pPr algn="just"/>
            <a:r>
              <a:rPr lang="en-US" dirty="0"/>
              <a:t>Case 26/62 Van </a:t>
            </a:r>
            <a:r>
              <a:rPr lang="en-US" dirty="0" err="1"/>
              <a:t>Gend</a:t>
            </a:r>
            <a:r>
              <a:rPr lang="en-US" dirty="0"/>
              <a:t> &amp; Loos [1963] </a:t>
            </a:r>
            <a:r>
              <a:rPr lang="en-US" dirty="0" err="1"/>
              <a:t>ECR</a:t>
            </a:r>
            <a:r>
              <a:rPr lang="en-US" dirty="0"/>
              <a:t> 1 (nature of Union law; rights and obligations of individuals). </a:t>
            </a:r>
          </a:p>
          <a:p>
            <a:pPr algn="just"/>
            <a:r>
              <a:rPr lang="en-US" dirty="0"/>
              <a:t>Case 6/64 Costa v ENEL [1964] </a:t>
            </a:r>
            <a:r>
              <a:rPr lang="en-US" dirty="0" err="1"/>
              <a:t>ECR</a:t>
            </a:r>
            <a:r>
              <a:rPr lang="en-US" dirty="0"/>
              <a:t> 1251 (nature of Union law; direct applicability, primacy of Union law). </a:t>
            </a:r>
          </a:p>
          <a:p>
            <a:pPr algn="just"/>
            <a:r>
              <a:rPr lang="en-US" dirty="0"/>
              <a:t>Case 14/83 Von Colson and </a:t>
            </a:r>
            <a:r>
              <a:rPr lang="en-US" dirty="0" err="1"/>
              <a:t>Kamann</a:t>
            </a:r>
            <a:r>
              <a:rPr lang="en-US" dirty="0"/>
              <a:t> [1984] </a:t>
            </a:r>
            <a:r>
              <a:rPr lang="en-US" dirty="0" err="1"/>
              <a:t>ECR</a:t>
            </a:r>
            <a:r>
              <a:rPr lang="en-US" dirty="0"/>
              <a:t> 1891 (interpretation of national law in line with Union law). </a:t>
            </a:r>
          </a:p>
          <a:p>
            <a:pPr algn="just"/>
            <a:r>
              <a:rPr lang="en-US" dirty="0"/>
              <a:t>Case C-213/89 Factortame [1990] </a:t>
            </a:r>
            <a:r>
              <a:rPr lang="en-US" dirty="0" err="1"/>
              <a:t>ECR</a:t>
            </a:r>
            <a:r>
              <a:rPr lang="en-US" dirty="0"/>
              <a:t> I-2433 (direct applicability and primacy of Union law). </a:t>
            </a:r>
          </a:p>
          <a:p>
            <a:pPr algn="just"/>
            <a:r>
              <a:rPr lang="en-US" dirty="0"/>
              <a:t>Joined Cases C-6/90 Francovich and C-9/90 </a:t>
            </a:r>
            <a:r>
              <a:rPr lang="en-US" dirty="0" err="1"/>
              <a:t>Bonifaci</a:t>
            </a:r>
            <a:r>
              <a:rPr lang="en-US" dirty="0"/>
              <a:t> [1991] </a:t>
            </a:r>
            <a:r>
              <a:rPr lang="en-US" dirty="0" err="1"/>
              <a:t>ECR</a:t>
            </a:r>
            <a:r>
              <a:rPr lang="en-US" dirty="0"/>
              <a:t> I-5357 (effect of Union law; liability of Member States for failure to discharge Union obligations; here: non-transposal of a directive). </a:t>
            </a:r>
          </a:p>
          <a:p>
            <a:pPr algn="just"/>
            <a:r>
              <a:rPr lang="en-US" dirty="0"/>
              <a:t>Joined Cases C-46/93 Brasserie du </a:t>
            </a:r>
            <a:r>
              <a:rPr lang="en-US" dirty="0" err="1"/>
              <a:t>pêcheur</a:t>
            </a:r>
            <a:r>
              <a:rPr lang="en-US" dirty="0"/>
              <a:t> and C-48/93 Factortame [1996] </a:t>
            </a:r>
            <a:r>
              <a:rPr lang="en-US" dirty="0" err="1"/>
              <a:t>ECR</a:t>
            </a:r>
            <a:r>
              <a:rPr lang="en-US" dirty="0"/>
              <a:t> I-1029 (effect of Union law; general liability of Member States for failure to discharge Union obligations). </a:t>
            </a:r>
          </a:p>
          <a:p>
            <a:pPr algn="just"/>
            <a:r>
              <a:rPr lang="en-US" dirty="0"/>
              <a:t>Joined Cases C-397/01 to C-403/01 Pfeiffer and others [2004] </a:t>
            </a:r>
            <a:r>
              <a:rPr lang="en-US" dirty="0" err="1"/>
              <a:t>ECR</a:t>
            </a:r>
            <a:r>
              <a:rPr lang="en-US" dirty="0"/>
              <a:t> I-8835 (interpretation of national law in line with Union law).</a:t>
            </a:r>
          </a:p>
        </p:txBody>
      </p:sp>
    </p:spTree>
    <p:extLst>
      <p:ext uri="{BB962C8B-B14F-4D97-AF65-F5344CB8AC3E}">
        <p14:creationId xmlns:p14="http://schemas.microsoft.com/office/powerpoint/2010/main" val="135697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4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66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3D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71601"/>
            <a:ext cx="1462088" cy="7147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380E8A-6777-4940-96B0-276207FAEE72}"/>
              </a:ext>
            </a:extLst>
          </p:cNvPr>
          <p:cNvSpPr txBox="1"/>
          <p:nvPr/>
        </p:nvSpPr>
        <p:spPr>
          <a:xfrm>
            <a:off x="728393" y="718943"/>
            <a:ext cx="81088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II. Powers of the EU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Case 6/76 Kramer [1976] </a:t>
            </a:r>
            <a:r>
              <a:rPr lang="en-US" dirty="0" err="1"/>
              <a:t>ECR</a:t>
            </a:r>
            <a:r>
              <a:rPr lang="en-US" dirty="0"/>
              <a:t> 1279 (external relations; international commitments; authority of the EU). </a:t>
            </a:r>
          </a:p>
          <a:p>
            <a:pPr algn="just"/>
            <a:r>
              <a:rPr lang="en-US" dirty="0"/>
              <a:t>Opinion 2/91 [1993] </a:t>
            </a:r>
            <a:r>
              <a:rPr lang="en-US" dirty="0" err="1"/>
              <a:t>ECR</a:t>
            </a:r>
            <a:r>
              <a:rPr lang="en-US" dirty="0"/>
              <a:t> I-1061 (distribution of powers between the EU and the Member States). </a:t>
            </a:r>
          </a:p>
          <a:p>
            <a:pPr algn="just"/>
            <a:r>
              <a:rPr lang="en-US" dirty="0"/>
              <a:t>Opinion 2/94 [1996] </a:t>
            </a:r>
            <a:r>
              <a:rPr lang="en-US" dirty="0" err="1"/>
              <a:t>ECR</a:t>
            </a:r>
            <a:r>
              <a:rPr lang="en-US" dirty="0"/>
              <a:t> I-1759 (accession by the EC to the ECHR; absence of powers). </a:t>
            </a:r>
          </a:p>
          <a:p>
            <a:pPr algn="just"/>
            <a:r>
              <a:rPr lang="en-US" dirty="0"/>
              <a:t>Opinion 2/13 – </a:t>
            </a:r>
            <a:r>
              <a:rPr lang="en-US" dirty="0" err="1"/>
              <a:t>EU:C:2014:2454</a:t>
            </a:r>
            <a:r>
              <a:rPr lang="en-US" dirty="0"/>
              <a:t> (incompatibility between the draft agreement on the accession of the EU to the ECHR and EU law).</a:t>
            </a:r>
          </a:p>
          <a:p>
            <a:pPr algn="ctr"/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9727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4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66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3D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71601"/>
            <a:ext cx="1462088" cy="7147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380E8A-6777-4940-96B0-276207FAEE72}"/>
              </a:ext>
            </a:extLst>
          </p:cNvPr>
          <p:cNvSpPr txBox="1"/>
          <p:nvPr/>
        </p:nvSpPr>
        <p:spPr>
          <a:xfrm>
            <a:off x="728393" y="718943"/>
            <a:ext cx="81088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  <a:p>
            <a:pPr algn="ctr"/>
            <a:r>
              <a:rPr lang="en-US" b="1" u="sng" dirty="0"/>
              <a:t>III. Effects of legal acts</a:t>
            </a:r>
          </a:p>
          <a:p>
            <a:pPr algn="just"/>
            <a:r>
              <a:rPr lang="en-US" dirty="0"/>
              <a:t>Case 2/74 </a:t>
            </a:r>
            <a:r>
              <a:rPr lang="en-US" dirty="0" err="1"/>
              <a:t>Reyners</a:t>
            </a:r>
            <a:r>
              <a:rPr lang="en-US" dirty="0"/>
              <a:t> [1974] </a:t>
            </a:r>
            <a:r>
              <a:rPr lang="en-US" dirty="0" err="1"/>
              <a:t>ECR</a:t>
            </a:r>
            <a:r>
              <a:rPr lang="en-US" dirty="0"/>
              <a:t> 631 (direct applicability; freedom of establishment).</a:t>
            </a:r>
          </a:p>
          <a:p>
            <a:pPr algn="just"/>
            <a:r>
              <a:rPr lang="en-US" dirty="0"/>
              <a:t>Case 33/74 van </a:t>
            </a:r>
            <a:r>
              <a:rPr lang="en-US" dirty="0" err="1"/>
              <a:t>Binsbergen</a:t>
            </a:r>
            <a:r>
              <a:rPr lang="en-US" dirty="0"/>
              <a:t> [1974] </a:t>
            </a:r>
            <a:r>
              <a:rPr lang="en-US" dirty="0" err="1"/>
              <a:t>ECR</a:t>
            </a:r>
            <a:r>
              <a:rPr lang="en-US" dirty="0"/>
              <a:t> 1299 (direct applicability; provision of services). </a:t>
            </a:r>
          </a:p>
          <a:p>
            <a:pPr algn="just"/>
            <a:r>
              <a:rPr lang="en-US" dirty="0"/>
              <a:t>Case 41/74 van </a:t>
            </a:r>
            <a:r>
              <a:rPr lang="en-US" dirty="0" err="1"/>
              <a:t>Duyn</a:t>
            </a:r>
            <a:r>
              <a:rPr lang="en-US" dirty="0"/>
              <a:t> [1974] </a:t>
            </a:r>
            <a:r>
              <a:rPr lang="en-US" dirty="0" err="1"/>
              <a:t>ECR</a:t>
            </a:r>
            <a:r>
              <a:rPr lang="en-US" dirty="0"/>
              <a:t> 1337 (direct applicability; freedom of movement).</a:t>
            </a:r>
          </a:p>
          <a:p>
            <a:pPr algn="ctr"/>
            <a:r>
              <a:rPr lang="en-US" b="1" u="sng" dirty="0"/>
              <a:t>IV. Fundamental rights</a:t>
            </a:r>
          </a:p>
          <a:p>
            <a:pPr algn="ctr"/>
            <a:endParaRPr lang="en-US" b="1" u="sng" dirty="0"/>
          </a:p>
          <a:p>
            <a:pPr algn="just"/>
            <a:r>
              <a:rPr lang="en-US" dirty="0"/>
              <a:t>Case 29/69 </a:t>
            </a:r>
            <a:r>
              <a:rPr lang="en-US" dirty="0" err="1"/>
              <a:t>Stauder</a:t>
            </a:r>
            <a:r>
              <a:rPr lang="en-US" dirty="0"/>
              <a:t> [1969] </a:t>
            </a:r>
            <a:r>
              <a:rPr lang="en-US" dirty="0" err="1"/>
              <a:t>ECR</a:t>
            </a:r>
            <a:r>
              <a:rPr lang="en-US" dirty="0"/>
              <a:t> 419 (fundamental rights; general principles of law).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Case C-112/00 Eugen </a:t>
            </a:r>
            <a:r>
              <a:rPr lang="en-US" dirty="0" err="1"/>
              <a:t>Schmidberger</a:t>
            </a:r>
            <a:r>
              <a:rPr lang="en-US" dirty="0"/>
              <a:t> [2003] </a:t>
            </a:r>
            <a:r>
              <a:rPr lang="en-US" dirty="0" err="1"/>
              <a:t>ECR</a:t>
            </a:r>
            <a:r>
              <a:rPr lang="en-US" dirty="0"/>
              <a:t> I-5659 (free movement of goods, fundamental rights).</a:t>
            </a:r>
          </a:p>
          <a:p>
            <a:pPr algn="ctr"/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1497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4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66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3DB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071601"/>
            <a:ext cx="1462088" cy="7147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380E8A-6777-4940-96B0-276207FAEE72}"/>
              </a:ext>
            </a:extLst>
          </p:cNvPr>
          <p:cNvSpPr txBox="1"/>
          <p:nvPr/>
        </p:nvSpPr>
        <p:spPr>
          <a:xfrm>
            <a:off x="728393" y="718943"/>
            <a:ext cx="81088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V. Legal protection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Case T-177/01 </a:t>
            </a:r>
            <a:r>
              <a:rPr lang="en-US" dirty="0" err="1"/>
              <a:t>Jégo-Quéré</a:t>
            </a:r>
            <a:r>
              <a:rPr lang="en-US" dirty="0"/>
              <a:t> et </a:t>
            </a:r>
            <a:r>
              <a:rPr lang="en-US" dirty="0" err="1"/>
              <a:t>Cie</a:t>
            </a:r>
            <a:r>
              <a:rPr lang="en-US" dirty="0"/>
              <a:t> v Commission [2002] </a:t>
            </a:r>
            <a:r>
              <a:rPr lang="en-US" dirty="0" err="1"/>
              <a:t>ECR</a:t>
            </a:r>
            <a:r>
              <a:rPr lang="en-US" dirty="0"/>
              <a:t> II-2265 (gap in legal protection in acts with direct effect but lacking individual concern); different position taken by the </a:t>
            </a:r>
            <a:r>
              <a:rPr lang="en-US" dirty="0" err="1"/>
              <a:t>ECJ</a:t>
            </a:r>
            <a:r>
              <a:rPr lang="en-US" dirty="0"/>
              <a:t> in its judgment on appeal,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Case C-263/02 P, Commission v </a:t>
            </a:r>
            <a:r>
              <a:rPr lang="en-US" dirty="0" err="1"/>
              <a:t>Jégo-Quéré</a:t>
            </a:r>
            <a:r>
              <a:rPr lang="en-US" dirty="0"/>
              <a:t> et </a:t>
            </a:r>
            <a:r>
              <a:rPr lang="en-US" dirty="0" err="1"/>
              <a:t>Cie</a:t>
            </a:r>
            <a:r>
              <a:rPr lang="en-US" dirty="0"/>
              <a:t>, [2004], </a:t>
            </a:r>
            <a:r>
              <a:rPr lang="en-US" dirty="0" err="1"/>
              <a:t>ECR</a:t>
            </a:r>
            <a:r>
              <a:rPr lang="en-US" dirty="0"/>
              <a:t> I-3425. Case T-18/10 Inuit </a:t>
            </a:r>
            <a:r>
              <a:rPr lang="en-US" dirty="0" err="1"/>
              <a:t>Tapiriit</a:t>
            </a:r>
            <a:r>
              <a:rPr lang="en-US" dirty="0"/>
              <a:t> </a:t>
            </a:r>
            <a:r>
              <a:rPr lang="en-US" dirty="0" err="1"/>
              <a:t>Kanatami</a:t>
            </a:r>
            <a:r>
              <a:rPr lang="en-US" dirty="0"/>
              <a:t> [2010] </a:t>
            </a:r>
            <a:r>
              <a:rPr lang="en-US" dirty="0" err="1"/>
              <a:t>ECR</a:t>
            </a:r>
            <a:r>
              <a:rPr lang="en-US" dirty="0"/>
              <a:t> II-5599 (definition of ‘regulatory act’); confirmed by the </a:t>
            </a:r>
            <a:r>
              <a:rPr lang="en-US" dirty="0" err="1"/>
              <a:t>CJEU</a:t>
            </a:r>
            <a:r>
              <a:rPr lang="en-US" dirty="0"/>
              <a:t> in its judgment on appeal of 3 October 2013, Case C-583/11 P.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70364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Thank you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597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 </vt:lpstr>
      <vt:lpstr> </vt:lpstr>
      <vt:lpstr> </vt:lpstr>
      <vt:lpstr> </vt:lpstr>
      <vt:lpstr>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Szirbik Miklos</dc:creator>
  <cp:lastModifiedBy>Szirbik Miklos</cp:lastModifiedBy>
  <cp:revision>40</cp:revision>
  <dcterms:created xsi:type="dcterms:W3CDTF">2019-10-21T06:14:10Z</dcterms:created>
  <dcterms:modified xsi:type="dcterms:W3CDTF">2020-03-27T11:56:24Z</dcterms:modified>
</cp:coreProperties>
</file>