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339" r:id="rId3"/>
    <p:sldId id="340" r:id="rId4"/>
    <p:sldId id="341" r:id="rId5"/>
    <p:sldId id="342" r:id="rId6"/>
    <p:sldId id="343" r:id="rId7"/>
    <p:sldId id="257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zirbik Miklos" initials="SM" lastIdx="1" clrIdx="0">
    <p:extLst>
      <p:ext uri="{19B8F6BF-5375-455C-9EA6-DF929625EA0E}">
        <p15:presenceInfo xmlns:p15="http://schemas.microsoft.com/office/powerpoint/2012/main" userId="Szirbik Miklo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83" d="100"/>
          <a:sy n="83" d="100"/>
        </p:scale>
        <p:origin x="45" y="18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AF69EA-1AD9-401C-80AB-A9C2276E43BF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3672D2-FBB3-45B9-8089-06B138CF6C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7107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C7FA-2FA2-4C63-A95F-348FF36FB9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89692D-DB09-47DC-9E61-8EC0E3F0FC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DF9CBC-A80C-4146-BAA7-E2EEC5D49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7BFC60-18EB-40FA-AA3D-AFF4D619F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95359-732F-4AB2-B6A7-08B3AF3B9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88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DED66-B958-4B5E-BAB8-1EB793929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1657C4-A6B2-4699-B27D-8F0E8062C5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769A1-21B1-4C70-8C99-D206078875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733B1-9DCD-45D9-83AE-1065C4AC1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48B156-0DA5-4F21-A73E-C1D604804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429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E4B710E-6AE8-40DC-A55D-F38EAAB14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A37E317-1865-4763-828D-A2D65E73AF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8C56E-E146-4B56-9BBB-D543B01C00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187C63-9EEA-4610-AC00-B7F537099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29B0B2-A5C9-468A-8929-56D6AE11A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222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7F6973-12A5-4280-B29B-CF5C4EB722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F89BE-2F98-4C93-AD8C-689468048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C733D6-CCB5-4BFA-BFA3-CE8CA3B02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47B3D9-435C-4E3B-A9B4-9A24EECCA6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1D1DF-0673-4E36-8A0D-4105B9CD4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52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CECED-A355-4B9D-A6EF-1529C4795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2FF6F-9446-44BA-A5E9-0C68E9A480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5FEDC0-51AA-46E7-9AF7-419B2223C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9246E-A55E-4859-B9E3-5DAE58F50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78ABD-6ED7-41C9-8022-285058546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38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95BCC0-2C7B-451D-89A3-52EAFD3C9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32BD8-4F22-4448-8FA9-B520F824A3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B2861-6C11-4466-A833-907861F69A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3C83CE-44DD-4FE6-A6C3-B040822FE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E8DC06-24A2-4FE5-91AE-52DB769904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AF807-151F-40A6-9AEF-91D2B47A1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5463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C9C62-9F4F-4325-A9F3-EEC5306DE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DF1A84-7E95-4449-B3F3-C8C45E5021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9D9DBA-9AEB-41E7-AD47-3A330216F8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0883BD7-DAEC-482E-96BF-904FD718B4D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B35274-AFEA-46BD-8B8F-F4C62DAEAB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DDF8810-DC9B-4DC7-AB52-0544D1F85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4683D3-726C-404F-BE12-B7AE46E1B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19929E7-7BD2-4D3D-BEAD-E53991F4A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57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91DE6-9273-41D0-8724-1B1BE77BEB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8C27F0-FCDB-48EC-97E4-9871F59B3D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11ED5F-D313-4EFB-B65B-98588B7E38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FD7FF-4F01-49C0-AC03-FA37C7F48F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39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14D1C2-817D-45A5-95C8-680BBB6838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19A5D8-A23C-4E23-BF70-71B84A5CC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F76E31-F071-46E7-A5E9-A853AFA8E4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88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123E2-D977-4B46-999E-3C41B31198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4A6B9-3481-43D7-B424-9BAEA7A32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29D651-8B32-4388-9F32-37DF953A27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D96ECF-A042-4725-AC50-A90C4863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E7740F-DADC-4C97-A7BB-94C928480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A7D43-A929-4F0F-B4F6-DF36FB03E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123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794AA-7402-45F6-85DB-2BE6765EE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4534F8-20FB-4CC8-BFAF-47D6ADE07C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4738478-34C0-4106-B66A-3D63CF7C28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421583-4CEE-4631-AE35-20D7E9B77D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B92363-DCEF-4E3B-89DE-AE6C7A70EB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E1A043-B6B2-4D66-9DAC-5BF7A9D35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136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0114E79-237D-4442-9931-21D6F1480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8719B-65E1-492A-AEC6-D8A045486C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17C934-6CD7-4797-919E-5D71C4FD59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93611-14FF-4AB9-AEA9-3DD5C9D5E6C1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10C31-DC00-4FB4-B519-C97DB501289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B70DDE-3DC2-4E1B-BF37-3A5E9CC71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515FA2-CBF0-41B0-BE2D-7F01F85963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974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ur-lex.europa.e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5550" y="983876"/>
            <a:ext cx="2453917" cy="119969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45390"/>
            <a:ext cx="10208342" cy="1476666"/>
          </a:xfrm>
        </p:spPr>
        <p:txBody>
          <a:bodyPr>
            <a:normAutofit/>
          </a:bodyPr>
          <a:lstStyle/>
          <a:p>
            <a:pPr algn="just"/>
            <a:endParaRPr lang="en-US" sz="3200" b="1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7736" y="2710643"/>
            <a:ext cx="9144000" cy="3552134"/>
          </a:xfrm>
        </p:spPr>
        <p:txBody>
          <a:bodyPr>
            <a:normAutofit/>
          </a:bodyPr>
          <a:lstStyle/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TOPICS: </a:t>
            </a: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Legal System of the EU and the </a:t>
            </a:r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ECJ</a:t>
            </a:r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 Case Law</a:t>
            </a: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Protection of Human Rights in the EU</a:t>
            </a:r>
          </a:p>
          <a:p>
            <a:r>
              <a:rPr lang="en-US" b="1" i="1" u="sng" dirty="0">
                <a:solidFill>
                  <a:schemeClr val="accent4">
                    <a:lumMod val="75000"/>
                  </a:schemeClr>
                </a:solidFill>
              </a:rPr>
              <a:t>CASES of </a:t>
            </a:r>
            <a:r>
              <a:rPr lang="en-US" b="1" i="1" u="sng" dirty="0" err="1">
                <a:solidFill>
                  <a:schemeClr val="accent4">
                    <a:lumMod val="75000"/>
                  </a:schemeClr>
                </a:solidFill>
              </a:rPr>
              <a:t>ECJ</a:t>
            </a:r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  <a:p>
            <a:endParaRPr lang="en-US" b="1" i="1" u="sng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1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4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400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66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3DB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071601"/>
            <a:ext cx="1462088" cy="7147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380E8A-6777-4940-96B0-276207FAEE72}"/>
              </a:ext>
            </a:extLst>
          </p:cNvPr>
          <p:cNvSpPr txBox="1"/>
          <p:nvPr/>
        </p:nvSpPr>
        <p:spPr>
          <a:xfrm>
            <a:off x="728393" y="718943"/>
            <a:ext cx="810883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b="1" u="sng" dirty="0"/>
          </a:p>
          <a:p>
            <a:pPr algn="just"/>
            <a:r>
              <a:rPr lang="en-US" b="1" dirty="0"/>
              <a:t>All decisions issued by the </a:t>
            </a:r>
            <a:r>
              <a:rPr lang="en-US" b="1" dirty="0" err="1"/>
              <a:t>CJEU</a:t>
            </a:r>
            <a:r>
              <a:rPr lang="en-US" b="1" dirty="0"/>
              <a:t> can be retrieved from:</a:t>
            </a:r>
          </a:p>
          <a:p>
            <a:pPr algn="just"/>
            <a:r>
              <a:rPr lang="en-US" dirty="0"/>
              <a:t> </a:t>
            </a:r>
            <a:r>
              <a:rPr lang="en-US" dirty="0">
                <a:hlinkClick r:id="rId3"/>
              </a:rPr>
              <a:t>http://eur-lex.europa.eu</a:t>
            </a:r>
            <a:r>
              <a:rPr lang="en-US" dirty="0"/>
              <a:t> </a:t>
            </a:r>
          </a:p>
          <a:p>
            <a:pPr algn="just"/>
            <a:r>
              <a:rPr lang="en-US" dirty="0"/>
              <a:t>  In addition, EUR-Lex also provides you with free access, in the 24 official languages of the EU, to the following:</a:t>
            </a:r>
          </a:p>
          <a:p>
            <a:pPr algn="just"/>
            <a:r>
              <a:rPr lang="en-US" dirty="0"/>
              <a:t> ■ EU law (EU treaties, regulations, directives, decisions, consolidated legislation, etc.); </a:t>
            </a:r>
          </a:p>
          <a:p>
            <a:pPr algn="just"/>
            <a:r>
              <a:rPr lang="en-US" dirty="0"/>
              <a:t>■ preparatory work (legislative proposals, reports, Green and White Papers, etc.);</a:t>
            </a:r>
          </a:p>
          <a:p>
            <a:pPr algn="just"/>
            <a:r>
              <a:rPr lang="en-US" dirty="0"/>
              <a:t>■ international conventions; </a:t>
            </a:r>
          </a:p>
          <a:p>
            <a:pPr algn="just"/>
            <a:r>
              <a:rPr lang="en-US" dirty="0"/>
              <a:t>■ summaries of EU legislation that place legislative acts in their political context.</a:t>
            </a:r>
          </a:p>
        </p:txBody>
      </p:sp>
    </p:spTree>
    <p:extLst>
      <p:ext uri="{BB962C8B-B14F-4D97-AF65-F5344CB8AC3E}">
        <p14:creationId xmlns:p14="http://schemas.microsoft.com/office/powerpoint/2010/main" val="1600105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4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400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66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3DB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071601"/>
            <a:ext cx="1462088" cy="7147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380E8A-6777-4940-96B0-276207FAEE72}"/>
              </a:ext>
            </a:extLst>
          </p:cNvPr>
          <p:cNvSpPr txBox="1"/>
          <p:nvPr/>
        </p:nvSpPr>
        <p:spPr>
          <a:xfrm>
            <a:off x="728393" y="718943"/>
            <a:ext cx="810883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I. Nature and primacy of Union law</a:t>
            </a:r>
          </a:p>
          <a:p>
            <a:pPr algn="just"/>
            <a:r>
              <a:rPr lang="en-US" dirty="0"/>
              <a:t>Case 26/62 Van </a:t>
            </a:r>
            <a:r>
              <a:rPr lang="en-US" dirty="0" err="1"/>
              <a:t>Gend</a:t>
            </a:r>
            <a:r>
              <a:rPr lang="en-US" dirty="0"/>
              <a:t> &amp; Loos [1963] </a:t>
            </a:r>
            <a:r>
              <a:rPr lang="en-US" dirty="0" err="1"/>
              <a:t>ECR</a:t>
            </a:r>
            <a:r>
              <a:rPr lang="en-US" dirty="0"/>
              <a:t> 1 (nature of Union law; rights and obligations of individuals). </a:t>
            </a:r>
          </a:p>
          <a:p>
            <a:pPr algn="just"/>
            <a:r>
              <a:rPr lang="en-US" dirty="0"/>
              <a:t>Case 6/64 Costa v ENEL [1964] </a:t>
            </a:r>
            <a:r>
              <a:rPr lang="en-US" dirty="0" err="1"/>
              <a:t>ECR</a:t>
            </a:r>
            <a:r>
              <a:rPr lang="en-US" dirty="0"/>
              <a:t> 1251 (nature of Union law; direct applicability, primacy of Union law). </a:t>
            </a:r>
          </a:p>
          <a:p>
            <a:pPr algn="just"/>
            <a:r>
              <a:rPr lang="en-US" dirty="0"/>
              <a:t>Case 14/83 Von Colson and </a:t>
            </a:r>
            <a:r>
              <a:rPr lang="en-US" dirty="0" err="1"/>
              <a:t>Kamann</a:t>
            </a:r>
            <a:r>
              <a:rPr lang="en-US" dirty="0"/>
              <a:t> [1984] </a:t>
            </a:r>
            <a:r>
              <a:rPr lang="en-US" dirty="0" err="1"/>
              <a:t>ECR</a:t>
            </a:r>
            <a:r>
              <a:rPr lang="en-US" dirty="0"/>
              <a:t> 1891 (interpretation of national law in line with Union law). </a:t>
            </a:r>
          </a:p>
          <a:p>
            <a:pPr algn="just"/>
            <a:r>
              <a:rPr lang="en-US" dirty="0"/>
              <a:t>Case C-213/89 Factortame [1990] </a:t>
            </a:r>
            <a:r>
              <a:rPr lang="en-US" dirty="0" err="1"/>
              <a:t>ECR</a:t>
            </a:r>
            <a:r>
              <a:rPr lang="en-US" dirty="0"/>
              <a:t> I-2433 (direct applicability and primacy of Union law). </a:t>
            </a:r>
          </a:p>
          <a:p>
            <a:pPr algn="just"/>
            <a:r>
              <a:rPr lang="en-US" dirty="0"/>
              <a:t>Joined Cases C-6/90 Francovich and C-9/90 </a:t>
            </a:r>
            <a:r>
              <a:rPr lang="en-US" dirty="0" err="1"/>
              <a:t>Bonifaci</a:t>
            </a:r>
            <a:r>
              <a:rPr lang="en-US" dirty="0"/>
              <a:t> [1991] </a:t>
            </a:r>
            <a:r>
              <a:rPr lang="en-US" dirty="0" err="1"/>
              <a:t>ECR</a:t>
            </a:r>
            <a:r>
              <a:rPr lang="en-US" dirty="0"/>
              <a:t> I-5357 (effect of Union law; liability of Member States for failure to discharge Union obligations; here: non-transposal of a directive). </a:t>
            </a:r>
          </a:p>
          <a:p>
            <a:pPr algn="just"/>
            <a:r>
              <a:rPr lang="en-US" dirty="0"/>
              <a:t>Joined Cases C-46/93 Brasserie du </a:t>
            </a:r>
            <a:r>
              <a:rPr lang="en-US" dirty="0" err="1"/>
              <a:t>pêcheur</a:t>
            </a:r>
            <a:r>
              <a:rPr lang="en-US" dirty="0"/>
              <a:t> and C-48/93 Factortame [1996] </a:t>
            </a:r>
            <a:r>
              <a:rPr lang="en-US" dirty="0" err="1"/>
              <a:t>ECR</a:t>
            </a:r>
            <a:r>
              <a:rPr lang="en-US" dirty="0"/>
              <a:t> I-1029 (effect of Union law; general liability of Member States for failure to discharge Union obligations). </a:t>
            </a:r>
          </a:p>
          <a:p>
            <a:pPr algn="just"/>
            <a:r>
              <a:rPr lang="en-US" dirty="0"/>
              <a:t>Joined Cases C-397/01 to C-403/01 Pfeiffer and others [2004] </a:t>
            </a:r>
            <a:r>
              <a:rPr lang="en-US" dirty="0" err="1"/>
              <a:t>ECR</a:t>
            </a:r>
            <a:r>
              <a:rPr lang="en-US" dirty="0"/>
              <a:t> I-8835 (interpretation of national law in line with Union law).</a:t>
            </a:r>
          </a:p>
        </p:txBody>
      </p:sp>
    </p:spTree>
    <p:extLst>
      <p:ext uri="{BB962C8B-B14F-4D97-AF65-F5344CB8AC3E}">
        <p14:creationId xmlns:p14="http://schemas.microsoft.com/office/powerpoint/2010/main" val="1356976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4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400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66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3DB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071601"/>
            <a:ext cx="1462088" cy="7147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380E8A-6777-4940-96B0-276207FAEE72}"/>
              </a:ext>
            </a:extLst>
          </p:cNvPr>
          <p:cNvSpPr txBox="1"/>
          <p:nvPr/>
        </p:nvSpPr>
        <p:spPr>
          <a:xfrm>
            <a:off x="728393" y="718943"/>
            <a:ext cx="810883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/>
              <a:t>II. Powers of the EU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Case 6/76 Kramer [1976] </a:t>
            </a:r>
            <a:r>
              <a:rPr lang="en-US" dirty="0" err="1"/>
              <a:t>ECR</a:t>
            </a:r>
            <a:r>
              <a:rPr lang="en-US" dirty="0"/>
              <a:t> 1279 (external relations; international commitments; authority of the EU). </a:t>
            </a:r>
          </a:p>
          <a:p>
            <a:pPr algn="just"/>
            <a:r>
              <a:rPr lang="en-US" dirty="0"/>
              <a:t>Opinion 2/91 [1993] </a:t>
            </a:r>
            <a:r>
              <a:rPr lang="en-US" dirty="0" err="1"/>
              <a:t>ECR</a:t>
            </a:r>
            <a:r>
              <a:rPr lang="en-US" dirty="0"/>
              <a:t> I-1061 (distribution of powers between the EU and the Member States). </a:t>
            </a:r>
          </a:p>
          <a:p>
            <a:pPr algn="just"/>
            <a:r>
              <a:rPr lang="en-US" dirty="0"/>
              <a:t>Opinion 2/94 [1996] </a:t>
            </a:r>
            <a:r>
              <a:rPr lang="en-US" dirty="0" err="1"/>
              <a:t>ECR</a:t>
            </a:r>
            <a:r>
              <a:rPr lang="en-US" dirty="0"/>
              <a:t> I-1759 (accession by the EC to the ECHR; absence of powers). </a:t>
            </a:r>
          </a:p>
          <a:p>
            <a:pPr algn="just"/>
            <a:r>
              <a:rPr lang="en-US" dirty="0"/>
              <a:t>Opinion 2/13 – </a:t>
            </a:r>
            <a:r>
              <a:rPr lang="en-US" dirty="0" err="1"/>
              <a:t>EU:C:2014:2454</a:t>
            </a:r>
            <a:r>
              <a:rPr lang="en-US" dirty="0"/>
              <a:t> (incompatibility between the draft agreement on the accession of the EU to the ECHR and EU law).</a:t>
            </a:r>
          </a:p>
          <a:p>
            <a:pPr algn="ctr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897272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4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400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66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3DB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071601"/>
            <a:ext cx="1462088" cy="7147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380E8A-6777-4940-96B0-276207FAEE72}"/>
              </a:ext>
            </a:extLst>
          </p:cNvPr>
          <p:cNvSpPr txBox="1"/>
          <p:nvPr/>
        </p:nvSpPr>
        <p:spPr>
          <a:xfrm>
            <a:off x="728393" y="718943"/>
            <a:ext cx="810883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dirty="0"/>
          </a:p>
          <a:p>
            <a:pPr algn="ctr"/>
            <a:r>
              <a:rPr lang="en-US" b="1" u="sng" dirty="0"/>
              <a:t>III. Effects of legal acts</a:t>
            </a:r>
          </a:p>
          <a:p>
            <a:pPr algn="just"/>
            <a:r>
              <a:rPr lang="en-US" dirty="0"/>
              <a:t>Case 2/74 </a:t>
            </a:r>
            <a:r>
              <a:rPr lang="en-US" dirty="0" err="1"/>
              <a:t>Reyners</a:t>
            </a:r>
            <a:r>
              <a:rPr lang="en-US" dirty="0"/>
              <a:t> [1974] </a:t>
            </a:r>
            <a:r>
              <a:rPr lang="en-US" dirty="0" err="1"/>
              <a:t>ECR</a:t>
            </a:r>
            <a:r>
              <a:rPr lang="en-US" dirty="0"/>
              <a:t> 631 (direct applicability; freedom of establishment).</a:t>
            </a:r>
          </a:p>
          <a:p>
            <a:pPr algn="just"/>
            <a:r>
              <a:rPr lang="en-US" dirty="0"/>
              <a:t>Case 33/74 van </a:t>
            </a:r>
            <a:r>
              <a:rPr lang="en-US" dirty="0" err="1"/>
              <a:t>Binsbergen</a:t>
            </a:r>
            <a:r>
              <a:rPr lang="en-US" dirty="0"/>
              <a:t> [1974] </a:t>
            </a:r>
            <a:r>
              <a:rPr lang="en-US" dirty="0" err="1"/>
              <a:t>ECR</a:t>
            </a:r>
            <a:r>
              <a:rPr lang="en-US" dirty="0"/>
              <a:t> 1299 (direct applicability; provision of services). </a:t>
            </a:r>
          </a:p>
          <a:p>
            <a:pPr algn="just"/>
            <a:r>
              <a:rPr lang="en-US" dirty="0"/>
              <a:t>Case 41/74 van </a:t>
            </a:r>
            <a:r>
              <a:rPr lang="en-US" dirty="0" err="1"/>
              <a:t>Duyn</a:t>
            </a:r>
            <a:r>
              <a:rPr lang="en-US" dirty="0"/>
              <a:t> [1974] </a:t>
            </a:r>
            <a:r>
              <a:rPr lang="en-US" dirty="0" err="1"/>
              <a:t>ECR</a:t>
            </a:r>
            <a:r>
              <a:rPr lang="en-US" dirty="0"/>
              <a:t> 1337 (direct applicability; freedom of movement).</a:t>
            </a:r>
          </a:p>
          <a:p>
            <a:pPr algn="ctr"/>
            <a:r>
              <a:rPr lang="en-US" b="1" u="sng" dirty="0"/>
              <a:t>IV. Fundamental rights</a:t>
            </a:r>
          </a:p>
          <a:p>
            <a:pPr algn="ctr"/>
            <a:endParaRPr lang="en-US" b="1" u="sng" dirty="0"/>
          </a:p>
          <a:p>
            <a:pPr algn="just"/>
            <a:r>
              <a:rPr lang="en-US" dirty="0"/>
              <a:t>Case 29/69 </a:t>
            </a:r>
            <a:r>
              <a:rPr lang="en-US" dirty="0" err="1"/>
              <a:t>Stauder</a:t>
            </a:r>
            <a:r>
              <a:rPr lang="en-US" dirty="0"/>
              <a:t> [1969] </a:t>
            </a:r>
            <a:r>
              <a:rPr lang="en-US" dirty="0" err="1"/>
              <a:t>ECR</a:t>
            </a:r>
            <a:r>
              <a:rPr lang="en-US" dirty="0"/>
              <a:t> 419 (fundamental rights; general principles of law).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Case C-112/00 Eugen </a:t>
            </a:r>
            <a:r>
              <a:rPr lang="en-US" dirty="0" err="1"/>
              <a:t>Schmidberger</a:t>
            </a:r>
            <a:r>
              <a:rPr lang="en-US" dirty="0"/>
              <a:t> [2003] </a:t>
            </a:r>
            <a:r>
              <a:rPr lang="en-US" dirty="0" err="1"/>
              <a:t>ECR</a:t>
            </a:r>
            <a:r>
              <a:rPr lang="en-US" dirty="0"/>
              <a:t> I-5659 (free movement of goods, fundamental rights).</a:t>
            </a:r>
          </a:p>
          <a:p>
            <a:pPr algn="ctr"/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614970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br>
              <a:rPr lang="en-US" sz="4400" b="1" u="sng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4400" b="1" u="sng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rgbClr val="36665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rgbClr val="D3DB0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AF1D635-B2C7-4E04-B1C5-3CAA86471C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54442" y="3071601"/>
            <a:ext cx="1462088" cy="714798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7380E8A-6777-4940-96B0-276207FAEE72}"/>
              </a:ext>
            </a:extLst>
          </p:cNvPr>
          <p:cNvSpPr txBox="1"/>
          <p:nvPr/>
        </p:nvSpPr>
        <p:spPr>
          <a:xfrm>
            <a:off x="728393" y="718943"/>
            <a:ext cx="81088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V. Legal protection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Case T-177/01 </a:t>
            </a:r>
            <a:r>
              <a:rPr lang="en-US" dirty="0" err="1"/>
              <a:t>Jégo-Quéré</a:t>
            </a:r>
            <a:r>
              <a:rPr lang="en-US" dirty="0"/>
              <a:t> et </a:t>
            </a:r>
            <a:r>
              <a:rPr lang="en-US" dirty="0" err="1"/>
              <a:t>Cie</a:t>
            </a:r>
            <a:r>
              <a:rPr lang="en-US" dirty="0"/>
              <a:t> v Commission [2002] </a:t>
            </a:r>
            <a:r>
              <a:rPr lang="en-US" dirty="0" err="1"/>
              <a:t>ECR</a:t>
            </a:r>
            <a:r>
              <a:rPr lang="en-US" dirty="0"/>
              <a:t> II-2265 (gap in legal protection in acts with direct effect but lacking individual concern); different position taken by the </a:t>
            </a:r>
            <a:r>
              <a:rPr lang="en-US" dirty="0" err="1"/>
              <a:t>ECJ</a:t>
            </a:r>
            <a:r>
              <a:rPr lang="en-US" dirty="0"/>
              <a:t> in its judgment on appeal,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Case C-263/02 P, Commission v </a:t>
            </a:r>
            <a:r>
              <a:rPr lang="en-US" dirty="0" err="1"/>
              <a:t>Jégo-Quéré</a:t>
            </a:r>
            <a:r>
              <a:rPr lang="en-US" dirty="0"/>
              <a:t> et </a:t>
            </a:r>
            <a:r>
              <a:rPr lang="en-US" dirty="0" err="1"/>
              <a:t>Cie</a:t>
            </a:r>
            <a:r>
              <a:rPr lang="en-US" dirty="0"/>
              <a:t>, [2004], </a:t>
            </a:r>
            <a:r>
              <a:rPr lang="en-US" dirty="0" err="1"/>
              <a:t>ECR</a:t>
            </a:r>
            <a:r>
              <a:rPr lang="en-US" dirty="0"/>
              <a:t> I-3425. Case T-18/10 Inuit </a:t>
            </a:r>
            <a:r>
              <a:rPr lang="en-US" dirty="0" err="1"/>
              <a:t>Tapiriit</a:t>
            </a:r>
            <a:r>
              <a:rPr lang="en-US" dirty="0"/>
              <a:t> </a:t>
            </a:r>
            <a:r>
              <a:rPr lang="en-US" dirty="0" err="1"/>
              <a:t>Kanatami</a:t>
            </a:r>
            <a:r>
              <a:rPr lang="en-US" dirty="0"/>
              <a:t> [2010] </a:t>
            </a:r>
            <a:r>
              <a:rPr lang="en-US" dirty="0" err="1"/>
              <a:t>ECR</a:t>
            </a:r>
            <a:r>
              <a:rPr lang="en-US" dirty="0"/>
              <a:t> II-5599 (definition of ‘regulatory act’); confirmed by the </a:t>
            </a:r>
            <a:r>
              <a:rPr lang="en-US" dirty="0" err="1"/>
              <a:t>CJEU</a:t>
            </a:r>
            <a:r>
              <a:rPr lang="en-US" dirty="0"/>
              <a:t> in its judgment on appeal of 3 October 2013, Case C-583/11 P.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17036470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4F3692-B5AA-4567-A6DB-5E347DE6FF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i="1" dirty="0">
                <a:solidFill>
                  <a:schemeClr val="accent4">
                    <a:lumMod val="75000"/>
                  </a:schemeClr>
                </a:solidFill>
              </a:rPr>
              <a:t>Thank you for your attention!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C6D2E3-C7B6-4895-BFA4-F58D1C7F8B3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810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512</TotalTime>
  <Words>597</Words>
  <Application>Microsoft Office PowerPoint</Application>
  <PresentationFormat>Widescreen</PresentationFormat>
  <Paragraphs>48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 </vt:lpstr>
      <vt:lpstr> </vt:lpstr>
      <vt:lpstr> </vt:lpstr>
      <vt:lpstr> </vt:lpstr>
      <vt:lpstr> </vt:lpstr>
      <vt:lpstr>Thank you for your attention!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Szirbik Miklos</dc:creator>
  <cp:lastModifiedBy>Szirbik Miklos</cp:lastModifiedBy>
  <cp:revision>40</cp:revision>
  <dcterms:created xsi:type="dcterms:W3CDTF">2019-10-21T06:14:10Z</dcterms:created>
  <dcterms:modified xsi:type="dcterms:W3CDTF">2020-03-27T11:56:24Z</dcterms:modified>
</cp:coreProperties>
</file>